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583238-EDD9-494A-8AB5-D9E0C4A51F98}" v="2" dt="2023-06-05T16:47:28.5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4BB52-F051-46EF-9DAD-B4377DB28C29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FEFD6-3959-490A-8636-5AACD594C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56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396DA-FD34-4543-B094-EC0D048B83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870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1" cy="8925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2952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10501" y="504350"/>
            <a:ext cx="9170996" cy="523348"/>
          </a:xfrm>
        </p:spPr>
        <p:txBody>
          <a:bodyPr lIns="0" tIns="0" rIns="0" bIns="0"/>
          <a:lstStyle>
            <a:lvl1pPr>
              <a:defRPr sz="3401" b="1" i="0">
                <a:solidFill>
                  <a:srgbClr val="231F2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717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10501" y="504350"/>
            <a:ext cx="9170996" cy="523348"/>
          </a:xfrm>
        </p:spPr>
        <p:txBody>
          <a:bodyPr lIns="0" tIns="0" rIns="0" bIns="0"/>
          <a:lstStyle>
            <a:lvl1pPr>
              <a:defRPr sz="3401" b="1" i="0">
                <a:solidFill>
                  <a:srgbClr val="231F2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668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10501" y="504350"/>
            <a:ext cx="9170996" cy="523348"/>
          </a:xfrm>
        </p:spPr>
        <p:txBody>
          <a:bodyPr lIns="0" tIns="0" rIns="0" bIns="0"/>
          <a:lstStyle>
            <a:lvl1pPr>
              <a:defRPr sz="3401" b="1" i="0">
                <a:solidFill>
                  <a:srgbClr val="231F2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7982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5337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10501" y="504350"/>
            <a:ext cx="9170996" cy="8925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00" b="1" i="0">
                <a:solidFill>
                  <a:srgbClr val="231F2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5697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68056">
        <a:defRPr>
          <a:latin typeface="+mn-lt"/>
          <a:ea typeface="+mn-ea"/>
          <a:cs typeface="+mn-cs"/>
        </a:defRPr>
      </a:lvl2pPr>
      <a:lvl3pPr marL="536113">
        <a:defRPr>
          <a:latin typeface="+mn-lt"/>
          <a:ea typeface="+mn-ea"/>
          <a:cs typeface="+mn-cs"/>
        </a:defRPr>
      </a:lvl3pPr>
      <a:lvl4pPr marL="804169">
        <a:defRPr>
          <a:latin typeface="+mn-lt"/>
          <a:ea typeface="+mn-ea"/>
          <a:cs typeface="+mn-cs"/>
        </a:defRPr>
      </a:lvl4pPr>
      <a:lvl5pPr marL="1072225">
        <a:defRPr>
          <a:latin typeface="+mn-lt"/>
          <a:ea typeface="+mn-ea"/>
          <a:cs typeface="+mn-cs"/>
        </a:defRPr>
      </a:lvl5pPr>
      <a:lvl6pPr marL="1340282">
        <a:defRPr>
          <a:latin typeface="+mn-lt"/>
          <a:ea typeface="+mn-ea"/>
          <a:cs typeface="+mn-cs"/>
        </a:defRPr>
      </a:lvl6pPr>
      <a:lvl7pPr marL="1608338">
        <a:defRPr>
          <a:latin typeface="+mn-lt"/>
          <a:ea typeface="+mn-ea"/>
          <a:cs typeface="+mn-cs"/>
        </a:defRPr>
      </a:lvl7pPr>
      <a:lvl8pPr marL="1876395">
        <a:defRPr>
          <a:latin typeface="+mn-lt"/>
          <a:ea typeface="+mn-ea"/>
          <a:cs typeface="+mn-cs"/>
        </a:defRPr>
      </a:lvl8pPr>
      <a:lvl9pPr marL="214445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68056">
        <a:defRPr>
          <a:latin typeface="+mn-lt"/>
          <a:ea typeface="+mn-ea"/>
          <a:cs typeface="+mn-cs"/>
        </a:defRPr>
      </a:lvl2pPr>
      <a:lvl3pPr marL="536113">
        <a:defRPr>
          <a:latin typeface="+mn-lt"/>
          <a:ea typeface="+mn-ea"/>
          <a:cs typeface="+mn-cs"/>
        </a:defRPr>
      </a:lvl3pPr>
      <a:lvl4pPr marL="804169">
        <a:defRPr>
          <a:latin typeface="+mn-lt"/>
          <a:ea typeface="+mn-ea"/>
          <a:cs typeface="+mn-cs"/>
        </a:defRPr>
      </a:lvl4pPr>
      <a:lvl5pPr marL="1072225">
        <a:defRPr>
          <a:latin typeface="+mn-lt"/>
          <a:ea typeface="+mn-ea"/>
          <a:cs typeface="+mn-cs"/>
        </a:defRPr>
      </a:lvl5pPr>
      <a:lvl6pPr marL="1340282">
        <a:defRPr>
          <a:latin typeface="+mn-lt"/>
          <a:ea typeface="+mn-ea"/>
          <a:cs typeface="+mn-cs"/>
        </a:defRPr>
      </a:lvl6pPr>
      <a:lvl7pPr marL="1608338">
        <a:defRPr>
          <a:latin typeface="+mn-lt"/>
          <a:ea typeface="+mn-ea"/>
          <a:cs typeface="+mn-cs"/>
        </a:defRPr>
      </a:lvl7pPr>
      <a:lvl8pPr marL="1876395">
        <a:defRPr>
          <a:latin typeface="+mn-lt"/>
          <a:ea typeface="+mn-ea"/>
          <a:cs typeface="+mn-cs"/>
        </a:defRPr>
      </a:lvl8pPr>
      <a:lvl9pPr marL="214445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4" r="14324"/>
          <a:stretch/>
        </p:blipFill>
        <p:spPr>
          <a:xfrm>
            <a:off x="5623464" y="1418011"/>
            <a:ext cx="6029567" cy="424562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19480" y="437821"/>
            <a:ext cx="9420430" cy="767674"/>
          </a:xfrm>
          <a:prstGeom prst="rect">
            <a:avLst/>
          </a:prstGeom>
        </p:spPr>
        <p:txBody>
          <a:bodyPr vert="horz" wrap="square" lIns="0" tIns="9680" rIns="0" bIns="0" rtlCol="0">
            <a:spAutoFit/>
          </a:bodyPr>
          <a:lstStyle/>
          <a:p>
            <a:pPr marL="7446" algn="ctr">
              <a:spcBef>
                <a:spcPts val="76"/>
              </a:spcBef>
            </a:pPr>
            <a:r>
              <a:rPr lang="en-US" sz="3518" spc="12" dirty="0">
                <a:solidFill>
                  <a:srgbClr val="49070D"/>
                </a:solidFill>
                <a:latin typeface="UPS Berlingske Serif Tx" panose="02000303060000020004" pitchFamily="50" charset="0"/>
              </a:rPr>
              <a:t>UPS Green Exporters Program</a:t>
            </a:r>
            <a:br>
              <a:rPr lang="en-US" sz="1407" spc="12" dirty="0">
                <a:solidFill>
                  <a:srgbClr val="49070D"/>
                </a:solidFill>
                <a:latin typeface="UPS Berlingske Serif Tx" panose="02000303060000020004" pitchFamily="50" charset="0"/>
              </a:rPr>
            </a:br>
            <a:r>
              <a:rPr lang="en-US" sz="1407" b="0" spc="26" dirty="0">
                <a:solidFill>
                  <a:schemeClr val="tx1"/>
                </a:solidFill>
                <a:latin typeface="UPS Berlingske Serif Tx" panose="02000303060000020004" pitchFamily="50" charset="0"/>
              </a:rPr>
              <a:t>Powered by UPS in collaboration with the International Chamber of Commerce (ICC)</a:t>
            </a:r>
            <a:endParaRPr sz="1407" b="0" spc="91" dirty="0">
              <a:solidFill>
                <a:schemeClr val="tx1"/>
              </a:solidFill>
              <a:latin typeface="UPS Berlingske Serif Tx" panose="02000303060000020004" pitchFamily="50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8970" y="1418011"/>
            <a:ext cx="7924939" cy="4245628"/>
          </a:xfrm>
          <a:custGeom>
            <a:avLst/>
            <a:gdLst/>
            <a:ahLst/>
            <a:cxnLst/>
            <a:rect l="l" t="t" r="r" b="b"/>
            <a:pathLst>
              <a:path w="9425305" h="7183755">
                <a:moveTo>
                  <a:pt x="8475106" y="0"/>
                </a:moveTo>
                <a:lnTo>
                  <a:pt x="0" y="0"/>
                </a:lnTo>
                <a:lnTo>
                  <a:pt x="0" y="7183447"/>
                </a:lnTo>
                <a:lnTo>
                  <a:pt x="9335369" y="7183447"/>
                </a:lnTo>
                <a:lnTo>
                  <a:pt x="9346082" y="7025049"/>
                </a:lnTo>
                <a:lnTo>
                  <a:pt x="9357996" y="6841521"/>
                </a:lnTo>
                <a:lnTo>
                  <a:pt x="9367360" y="6690914"/>
                </a:lnTo>
                <a:lnTo>
                  <a:pt x="9376811" y="6531949"/>
                </a:lnTo>
                <a:lnTo>
                  <a:pt x="9383035" y="6422552"/>
                </a:lnTo>
                <a:lnTo>
                  <a:pt x="9389110" y="6311273"/>
                </a:lnTo>
                <a:lnTo>
                  <a:pt x="9394962" y="6198849"/>
                </a:lnTo>
                <a:lnTo>
                  <a:pt x="9400516" y="6086010"/>
                </a:lnTo>
                <a:lnTo>
                  <a:pt x="9405697" y="5973493"/>
                </a:lnTo>
                <a:lnTo>
                  <a:pt x="9410429" y="5862029"/>
                </a:lnTo>
                <a:lnTo>
                  <a:pt x="9412604" y="5806922"/>
                </a:lnTo>
                <a:lnTo>
                  <a:pt x="9414639" y="5752353"/>
                </a:lnTo>
                <a:lnTo>
                  <a:pt x="9416525" y="5698415"/>
                </a:lnTo>
                <a:lnTo>
                  <a:pt x="9418251" y="5645199"/>
                </a:lnTo>
                <a:lnTo>
                  <a:pt x="9419810" y="5592796"/>
                </a:lnTo>
                <a:lnTo>
                  <a:pt x="9421191" y="5541299"/>
                </a:lnTo>
                <a:lnTo>
                  <a:pt x="9422386" y="5490799"/>
                </a:lnTo>
                <a:lnTo>
                  <a:pt x="9423384" y="5441389"/>
                </a:lnTo>
                <a:lnTo>
                  <a:pt x="9424176" y="5393158"/>
                </a:lnTo>
                <a:lnTo>
                  <a:pt x="9424754" y="5346200"/>
                </a:lnTo>
                <a:lnTo>
                  <a:pt x="9425108" y="5300607"/>
                </a:lnTo>
                <a:lnTo>
                  <a:pt x="9425228" y="5256468"/>
                </a:lnTo>
                <a:lnTo>
                  <a:pt x="9425167" y="5207885"/>
                </a:lnTo>
                <a:lnTo>
                  <a:pt x="9424983" y="5159263"/>
                </a:lnTo>
                <a:lnTo>
                  <a:pt x="9424676" y="5110601"/>
                </a:lnTo>
                <a:lnTo>
                  <a:pt x="9424244" y="5061901"/>
                </a:lnTo>
                <a:lnTo>
                  <a:pt x="9423686" y="5013164"/>
                </a:lnTo>
                <a:lnTo>
                  <a:pt x="9423000" y="4964390"/>
                </a:lnTo>
                <a:lnTo>
                  <a:pt x="9422186" y="4915581"/>
                </a:lnTo>
                <a:lnTo>
                  <a:pt x="9421241" y="4866737"/>
                </a:lnTo>
                <a:lnTo>
                  <a:pt x="9420165" y="4817859"/>
                </a:lnTo>
                <a:lnTo>
                  <a:pt x="9418957" y="4768948"/>
                </a:lnTo>
                <a:lnTo>
                  <a:pt x="9417615" y="4720005"/>
                </a:lnTo>
                <a:lnTo>
                  <a:pt x="9416138" y="4671031"/>
                </a:lnTo>
                <a:lnTo>
                  <a:pt x="9414525" y="4622026"/>
                </a:lnTo>
                <a:lnTo>
                  <a:pt x="9412774" y="4572991"/>
                </a:lnTo>
                <a:lnTo>
                  <a:pt x="9410884" y="4523927"/>
                </a:lnTo>
                <a:lnTo>
                  <a:pt x="9408854" y="4474836"/>
                </a:lnTo>
                <a:lnTo>
                  <a:pt x="9406683" y="4425717"/>
                </a:lnTo>
                <a:lnTo>
                  <a:pt x="9404370" y="4376572"/>
                </a:lnTo>
                <a:lnTo>
                  <a:pt x="9401912" y="4327402"/>
                </a:lnTo>
                <a:lnTo>
                  <a:pt x="9399310" y="4278207"/>
                </a:lnTo>
                <a:lnTo>
                  <a:pt x="9396561" y="4228988"/>
                </a:lnTo>
                <a:lnTo>
                  <a:pt x="9393665" y="4179746"/>
                </a:lnTo>
                <a:lnTo>
                  <a:pt x="9390619" y="4130482"/>
                </a:lnTo>
                <a:lnTo>
                  <a:pt x="9387424" y="4081197"/>
                </a:lnTo>
                <a:lnTo>
                  <a:pt x="9384077" y="4031892"/>
                </a:lnTo>
                <a:lnTo>
                  <a:pt x="9380578" y="3982567"/>
                </a:lnTo>
                <a:lnTo>
                  <a:pt x="9376925" y="3933223"/>
                </a:lnTo>
                <a:lnTo>
                  <a:pt x="9373117" y="3883862"/>
                </a:lnTo>
                <a:lnTo>
                  <a:pt x="9369153" y="3834483"/>
                </a:lnTo>
                <a:lnTo>
                  <a:pt x="9365030" y="3785088"/>
                </a:lnTo>
                <a:lnTo>
                  <a:pt x="9360749" y="3735678"/>
                </a:lnTo>
                <a:lnTo>
                  <a:pt x="9356308" y="3686254"/>
                </a:lnTo>
                <a:lnTo>
                  <a:pt x="9351706" y="3636816"/>
                </a:lnTo>
                <a:lnTo>
                  <a:pt x="9346941" y="3587365"/>
                </a:lnTo>
                <a:lnTo>
                  <a:pt x="9342012" y="3537902"/>
                </a:lnTo>
                <a:lnTo>
                  <a:pt x="9336918" y="3488428"/>
                </a:lnTo>
                <a:lnTo>
                  <a:pt x="9331657" y="3438944"/>
                </a:lnTo>
                <a:lnTo>
                  <a:pt x="9326229" y="3389451"/>
                </a:lnTo>
                <a:lnTo>
                  <a:pt x="9320632" y="3339948"/>
                </a:lnTo>
                <a:lnTo>
                  <a:pt x="9314865" y="3290439"/>
                </a:lnTo>
                <a:lnTo>
                  <a:pt x="9308926" y="3240922"/>
                </a:lnTo>
                <a:lnTo>
                  <a:pt x="9302815" y="3191399"/>
                </a:lnTo>
                <a:lnTo>
                  <a:pt x="9296529" y="3141871"/>
                </a:lnTo>
                <a:lnTo>
                  <a:pt x="9290069" y="3092339"/>
                </a:lnTo>
                <a:lnTo>
                  <a:pt x="9283432" y="3042804"/>
                </a:lnTo>
                <a:lnTo>
                  <a:pt x="9276618" y="2993265"/>
                </a:lnTo>
                <a:lnTo>
                  <a:pt x="9269624" y="2943725"/>
                </a:lnTo>
                <a:lnTo>
                  <a:pt x="9262451" y="2894184"/>
                </a:lnTo>
                <a:lnTo>
                  <a:pt x="9255095" y="2844643"/>
                </a:lnTo>
                <a:lnTo>
                  <a:pt x="9247558" y="2795103"/>
                </a:lnTo>
                <a:lnTo>
                  <a:pt x="9239836" y="2745564"/>
                </a:lnTo>
                <a:lnTo>
                  <a:pt x="9231929" y="2696027"/>
                </a:lnTo>
                <a:lnTo>
                  <a:pt x="9223836" y="2646494"/>
                </a:lnTo>
                <a:lnTo>
                  <a:pt x="9215554" y="2596965"/>
                </a:lnTo>
                <a:lnTo>
                  <a:pt x="9207084" y="2547441"/>
                </a:lnTo>
                <a:lnTo>
                  <a:pt x="9198424" y="2497923"/>
                </a:lnTo>
                <a:lnTo>
                  <a:pt x="9189572" y="2448412"/>
                </a:lnTo>
                <a:lnTo>
                  <a:pt x="9180527" y="2398908"/>
                </a:lnTo>
                <a:lnTo>
                  <a:pt x="9171289" y="2349412"/>
                </a:lnTo>
                <a:lnTo>
                  <a:pt x="9161855" y="2299925"/>
                </a:lnTo>
                <a:lnTo>
                  <a:pt x="9152225" y="2250449"/>
                </a:lnTo>
                <a:lnTo>
                  <a:pt x="9142396" y="2200983"/>
                </a:lnTo>
                <a:lnTo>
                  <a:pt x="9132369" y="2151529"/>
                </a:lnTo>
                <a:lnTo>
                  <a:pt x="9122142" y="2102088"/>
                </a:lnTo>
                <a:lnTo>
                  <a:pt x="9111713" y="2052660"/>
                </a:lnTo>
                <a:lnTo>
                  <a:pt x="9101081" y="2003247"/>
                </a:lnTo>
                <a:lnTo>
                  <a:pt x="9090246" y="1953848"/>
                </a:lnTo>
                <a:lnTo>
                  <a:pt x="9079205" y="1904466"/>
                </a:lnTo>
                <a:lnTo>
                  <a:pt x="9067957" y="1855100"/>
                </a:lnTo>
                <a:lnTo>
                  <a:pt x="9056502" y="1805752"/>
                </a:lnTo>
                <a:lnTo>
                  <a:pt x="9044837" y="1756422"/>
                </a:lnTo>
                <a:lnTo>
                  <a:pt x="9032963" y="1707112"/>
                </a:lnTo>
                <a:lnTo>
                  <a:pt x="9020876" y="1657822"/>
                </a:lnTo>
                <a:lnTo>
                  <a:pt x="9008577" y="1608553"/>
                </a:lnTo>
                <a:lnTo>
                  <a:pt x="8996064" y="1559306"/>
                </a:lnTo>
                <a:lnTo>
                  <a:pt x="8983336" y="1510081"/>
                </a:lnTo>
                <a:lnTo>
                  <a:pt x="8970390" y="1460880"/>
                </a:lnTo>
                <a:lnTo>
                  <a:pt x="8957228" y="1411704"/>
                </a:lnTo>
                <a:lnTo>
                  <a:pt x="8943846" y="1362552"/>
                </a:lnTo>
                <a:lnTo>
                  <a:pt x="8930243" y="1313427"/>
                </a:lnTo>
                <a:lnTo>
                  <a:pt x="8916419" y="1264329"/>
                </a:lnTo>
                <a:lnTo>
                  <a:pt x="8902373" y="1215259"/>
                </a:lnTo>
                <a:lnTo>
                  <a:pt x="8888102" y="1166217"/>
                </a:lnTo>
                <a:lnTo>
                  <a:pt x="8873605" y="1117204"/>
                </a:lnTo>
                <a:lnTo>
                  <a:pt x="8858883" y="1068222"/>
                </a:lnTo>
                <a:lnTo>
                  <a:pt x="8843932" y="1019272"/>
                </a:lnTo>
                <a:lnTo>
                  <a:pt x="8828752" y="970353"/>
                </a:lnTo>
                <a:lnTo>
                  <a:pt x="8813342" y="921467"/>
                </a:lnTo>
                <a:lnTo>
                  <a:pt x="8797700" y="872614"/>
                </a:lnTo>
                <a:lnTo>
                  <a:pt x="8781825" y="823797"/>
                </a:lnTo>
                <a:lnTo>
                  <a:pt x="8765716" y="775014"/>
                </a:lnTo>
                <a:lnTo>
                  <a:pt x="8749372" y="726268"/>
                </a:lnTo>
                <a:lnTo>
                  <a:pt x="8732791" y="677559"/>
                </a:lnTo>
                <a:lnTo>
                  <a:pt x="8715972" y="628888"/>
                </a:lnTo>
                <a:lnTo>
                  <a:pt x="8698914" y="580256"/>
                </a:lnTo>
                <a:lnTo>
                  <a:pt x="8681615" y="531663"/>
                </a:lnTo>
                <a:lnTo>
                  <a:pt x="8664075" y="483111"/>
                </a:lnTo>
                <a:lnTo>
                  <a:pt x="8646292" y="434600"/>
                </a:lnTo>
                <a:lnTo>
                  <a:pt x="8628265" y="386131"/>
                </a:lnTo>
                <a:lnTo>
                  <a:pt x="8609992" y="337705"/>
                </a:lnTo>
                <a:lnTo>
                  <a:pt x="8591473" y="289323"/>
                </a:lnTo>
                <a:lnTo>
                  <a:pt x="8572706" y="240986"/>
                </a:lnTo>
                <a:lnTo>
                  <a:pt x="8553689" y="192694"/>
                </a:lnTo>
                <a:lnTo>
                  <a:pt x="8534422" y="144449"/>
                </a:lnTo>
                <a:lnTo>
                  <a:pt x="8514903" y="96251"/>
                </a:lnTo>
                <a:lnTo>
                  <a:pt x="8495132" y="48101"/>
                </a:lnTo>
                <a:lnTo>
                  <a:pt x="8475106" y="0"/>
                </a:lnTo>
                <a:close/>
              </a:path>
            </a:pathLst>
          </a:custGeom>
          <a:solidFill>
            <a:srgbClr val="6CA342"/>
          </a:solidFill>
        </p:spPr>
        <p:txBody>
          <a:bodyPr wrap="square" lIns="0" tIns="0" rIns="0" bIns="0" rtlCol="0"/>
          <a:lstStyle/>
          <a:p>
            <a:pPr algn="ctr" defTabSz="536113"/>
            <a:endParaRPr lang="en-US" sz="1055" i="1" dirty="0">
              <a:solidFill>
                <a:prstClr val="black"/>
              </a:solidFill>
              <a:latin typeface="UPS Berlingske Sans Md" panose="02000603050000020004"/>
            </a:endParaRPr>
          </a:p>
        </p:txBody>
      </p:sp>
      <p:sp>
        <p:nvSpPr>
          <p:cNvPr id="58" name="object 45">
            <a:extLst>
              <a:ext uri="{FF2B5EF4-FFF2-40B4-BE49-F238E27FC236}">
                <a16:creationId xmlns:a16="http://schemas.microsoft.com/office/drawing/2014/main" id="{FA04CFE5-A9BF-4494-9203-54A1B5992AE8}"/>
              </a:ext>
            </a:extLst>
          </p:cNvPr>
          <p:cNvSpPr txBox="1"/>
          <p:nvPr/>
        </p:nvSpPr>
        <p:spPr>
          <a:xfrm>
            <a:off x="804103" y="3263075"/>
            <a:ext cx="3817539" cy="1146366"/>
          </a:xfrm>
          <a:prstGeom prst="rect">
            <a:avLst/>
          </a:prstGeom>
        </p:spPr>
        <p:txBody>
          <a:bodyPr vert="horz" wrap="square" lIns="0" tIns="7074" rIns="0" bIns="0" rtlCol="0">
            <a:spAutoFit/>
          </a:bodyPr>
          <a:lstStyle/>
          <a:p>
            <a:pPr marL="7446" marR="2978" algn="just" defTabSz="536113">
              <a:lnSpc>
                <a:spcPct val="100800"/>
              </a:lnSpc>
              <a:spcBef>
                <a:spcPts val="56"/>
              </a:spcBef>
            </a:pPr>
            <a:r>
              <a:rPr lang="en-US" sz="1173" spc="-50" dirty="0">
                <a:solidFill>
                  <a:srgbClr val="FFFFFF"/>
                </a:solidFill>
                <a:latin typeface="UPS Berlingske Sans Md" panose="02000603050000020004" pitchFamily="50" charset="0"/>
                <a:cs typeface="Lucida Sans Unicode"/>
              </a:rPr>
              <a:t>The </a:t>
            </a:r>
            <a:r>
              <a:rPr lang="en-US" sz="1173" b="1" spc="-50" dirty="0">
                <a:solidFill>
                  <a:srgbClr val="FFFFFF"/>
                </a:solidFill>
                <a:latin typeface="UPS Berlingske Sans Md" panose="02000603050000020004" pitchFamily="50" charset="0"/>
                <a:cs typeface="Lucida Sans Unicode"/>
              </a:rPr>
              <a:t>Green Exporters Program </a:t>
            </a:r>
            <a:r>
              <a:rPr lang="en-US" sz="1173" spc="-50" dirty="0">
                <a:solidFill>
                  <a:srgbClr val="FFFFFF"/>
                </a:solidFill>
                <a:latin typeface="UPS Berlingske Sans Md" panose="02000603050000020004" pitchFamily="50" charset="0"/>
                <a:cs typeface="Lucida Sans Unicode"/>
              </a:rPr>
              <a:t>is a four-module training program:</a:t>
            </a:r>
          </a:p>
          <a:p>
            <a:pPr marL="275502" marR="2978" indent="-268056" algn="just" defTabSz="536113">
              <a:lnSpc>
                <a:spcPct val="100800"/>
              </a:lnSpc>
              <a:spcBef>
                <a:spcPts val="56"/>
              </a:spcBef>
              <a:buFont typeface="+mj-lt"/>
              <a:buAutoNum type="arabicPeriod"/>
            </a:pPr>
            <a:r>
              <a:rPr lang="en-US" sz="1173" spc="-50" dirty="0">
                <a:solidFill>
                  <a:srgbClr val="FFFFFF"/>
                </a:solidFill>
                <a:latin typeface="UPS Berlingske Sans Md" panose="02000603050000020004" pitchFamily="50" charset="0"/>
                <a:cs typeface="Lucida Sans Unicode"/>
              </a:rPr>
              <a:t>Module 1: Sustainability – what it means for SMEs </a:t>
            </a:r>
            <a:endParaRPr lang="en-US" sz="1173" b="1" spc="-50" dirty="0">
              <a:solidFill>
                <a:srgbClr val="FFFFFF"/>
              </a:solidFill>
              <a:latin typeface="UPS Berlingske Sans Md" panose="02000603050000020004" pitchFamily="50" charset="0"/>
              <a:cs typeface="Lucida Sans Unicode"/>
            </a:endParaRPr>
          </a:p>
          <a:p>
            <a:pPr marL="275502" marR="2978" indent="-268056" algn="just" defTabSz="536113">
              <a:lnSpc>
                <a:spcPct val="100800"/>
              </a:lnSpc>
              <a:spcBef>
                <a:spcPts val="56"/>
              </a:spcBef>
              <a:buFont typeface="+mj-lt"/>
              <a:buAutoNum type="arabicPeriod"/>
            </a:pPr>
            <a:r>
              <a:rPr lang="en-US" sz="1173" spc="-50" dirty="0">
                <a:solidFill>
                  <a:srgbClr val="FFFFFF"/>
                </a:solidFill>
                <a:latin typeface="UPS Berlingske Sans Md" panose="02000603050000020004" pitchFamily="50" charset="0"/>
                <a:cs typeface="Lucida Sans Unicode"/>
              </a:rPr>
              <a:t>Module 2: How to Export Sustainably</a:t>
            </a:r>
            <a:endParaRPr lang="en-US" sz="1173" b="1" spc="-50" dirty="0">
              <a:solidFill>
                <a:srgbClr val="FFFFFF"/>
              </a:solidFill>
              <a:latin typeface="UPS Berlingske Sans Md" panose="02000603050000020004" pitchFamily="50" charset="0"/>
              <a:cs typeface="Lucida Sans Unicode"/>
            </a:endParaRPr>
          </a:p>
          <a:p>
            <a:pPr marL="275502" marR="2978" indent="-268056" algn="just" defTabSz="536113">
              <a:lnSpc>
                <a:spcPct val="100800"/>
              </a:lnSpc>
              <a:spcBef>
                <a:spcPts val="56"/>
              </a:spcBef>
              <a:buFont typeface="+mj-lt"/>
              <a:buAutoNum type="arabicPeriod"/>
            </a:pPr>
            <a:r>
              <a:rPr lang="en-US" sz="1173" spc="-50" dirty="0">
                <a:solidFill>
                  <a:srgbClr val="FFFFFF"/>
                </a:solidFill>
                <a:latin typeface="UPS Berlingske Sans Md" panose="02000603050000020004" pitchFamily="50" charset="0"/>
                <a:cs typeface="Lucida Sans Unicode"/>
              </a:rPr>
              <a:t>Module 3: Measuring carbon emissions and achieving ICC certification in sustainability </a:t>
            </a:r>
            <a:endParaRPr lang="en-US" sz="1173" b="1" spc="-50" dirty="0">
              <a:solidFill>
                <a:srgbClr val="FFFFFF"/>
              </a:solidFill>
              <a:latin typeface="UPS Berlingske Sans Md" panose="02000603050000020004" pitchFamily="50" charset="0"/>
              <a:cs typeface="Lucida Sans Unicode"/>
            </a:endParaRPr>
          </a:p>
          <a:p>
            <a:pPr marL="275502" marR="2978" indent="-268056" algn="just" defTabSz="536113">
              <a:lnSpc>
                <a:spcPct val="100800"/>
              </a:lnSpc>
              <a:spcBef>
                <a:spcPts val="56"/>
              </a:spcBef>
              <a:buFont typeface="+mj-lt"/>
              <a:buAutoNum type="arabicPeriod"/>
            </a:pPr>
            <a:r>
              <a:rPr lang="en-US" sz="1173" spc="-50" dirty="0">
                <a:solidFill>
                  <a:srgbClr val="FFFFFF"/>
                </a:solidFill>
                <a:latin typeface="UPS Berlingske Sans Md" panose="02000603050000020004" pitchFamily="50" charset="0"/>
                <a:cs typeface="Lucida Sans Unicode"/>
              </a:rPr>
              <a:t>Module 4: Greening the supply chain and sustainable packaging</a:t>
            </a:r>
            <a:endParaRPr lang="en-US" sz="1173" b="1" spc="-50" dirty="0">
              <a:solidFill>
                <a:srgbClr val="FFFFFF"/>
              </a:solidFill>
              <a:latin typeface="UPS Berlingske Sans Md" panose="02000603050000020004" pitchFamily="50" charset="0"/>
              <a:cs typeface="Lucida Sans Unicode"/>
            </a:endParaRPr>
          </a:p>
        </p:txBody>
      </p:sp>
      <p:sp>
        <p:nvSpPr>
          <p:cNvPr id="64" name="object 46">
            <a:extLst>
              <a:ext uri="{FF2B5EF4-FFF2-40B4-BE49-F238E27FC236}">
                <a16:creationId xmlns:a16="http://schemas.microsoft.com/office/drawing/2014/main" id="{18238405-8064-4772-A2F4-66C481FB50E9}"/>
              </a:ext>
            </a:extLst>
          </p:cNvPr>
          <p:cNvSpPr txBox="1"/>
          <p:nvPr/>
        </p:nvSpPr>
        <p:spPr>
          <a:xfrm>
            <a:off x="4968965" y="3232880"/>
            <a:ext cx="3271556" cy="1523777"/>
          </a:xfrm>
          <a:prstGeom prst="rect">
            <a:avLst/>
          </a:prstGeom>
        </p:spPr>
        <p:txBody>
          <a:bodyPr vert="horz" wrap="square" lIns="0" tIns="7074" rIns="0" bIns="0" rtlCol="0">
            <a:spAutoFit/>
          </a:bodyPr>
          <a:lstStyle/>
          <a:p>
            <a:pPr marL="7446" marR="2978" algn="just" defTabSz="536113">
              <a:lnSpc>
                <a:spcPct val="100800"/>
              </a:lnSpc>
              <a:spcBef>
                <a:spcPts val="56"/>
              </a:spcBef>
            </a:pPr>
            <a:r>
              <a:rPr lang="en-US" sz="1173" b="1" spc="-3" dirty="0">
                <a:solidFill>
                  <a:srgbClr val="FFC000"/>
                </a:solidFill>
                <a:latin typeface="UPS Berlingske Sans Md" panose="02000603050000020004" pitchFamily="50" charset="0"/>
                <a:cs typeface="Lucida Sans Unicode"/>
              </a:rPr>
              <a:t>Eligibility requirements </a:t>
            </a:r>
            <a:r>
              <a:rPr lang="en-US" sz="1173" spc="-3" dirty="0">
                <a:solidFill>
                  <a:srgbClr val="FFFFFF"/>
                </a:solidFill>
                <a:latin typeface="UPS Berlingske Sans Md" panose="02000603050000020004" pitchFamily="50" charset="0"/>
                <a:cs typeface="Lucida Sans Unicode"/>
              </a:rPr>
              <a:t>to attend are:</a:t>
            </a:r>
          </a:p>
          <a:p>
            <a:pPr marL="208488" marR="2978" indent="-201042" algn="just" defTabSz="536113">
              <a:lnSpc>
                <a:spcPct val="100800"/>
              </a:lnSpc>
              <a:spcBef>
                <a:spcPts val="56"/>
              </a:spcBef>
              <a:buFont typeface="Arial" panose="020B0604020202020204" pitchFamily="34" charset="0"/>
              <a:buChar char="•"/>
            </a:pPr>
            <a:r>
              <a:rPr lang="en-US" sz="1173" spc="-3" dirty="0">
                <a:solidFill>
                  <a:srgbClr val="FFFFFF"/>
                </a:solidFill>
                <a:latin typeface="UPS Berlingske Sans Md" panose="02000603050000020004" pitchFamily="50" charset="0"/>
                <a:cs typeface="Lucida Sans Unicode"/>
              </a:rPr>
              <a:t>Must be a Small and Medium Sized Business</a:t>
            </a:r>
          </a:p>
          <a:p>
            <a:pPr marL="208488" marR="2978" indent="-201042" algn="just" defTabSz="536113">
              <a:lnSpc>
                <a:spcPct val="100800"/>
              </a:lnSpc>
              <a:spcBef>
                <a:spcPts val="56"/>
              </a:spcBef>
              <a:buFont typeface="Arial" panose="020B0604020202020204" pitchFamily="34" charset="0"/>
              <a:buChar char="•"/>
            </a:pPr>
            <a:r>
              <a:rPr lang="en-US" sz="1173" spc="-3" dirty="0">
                <a:solidFill>
                  <a:srgbClr val="FFFFFF"/>
                </a:solidFill>
                <a:latin typeface="UPS Berlingske Sans Md" panose="02000603050000020004" pitchFamily="50" charset="0"/>
                <a:cs typeface="Lucida Sans Unicode"/>
              </a:rPr>
              <a:t>Should be either currently exporting goods or planning to do so</a:t>
            </a:r>
          </a:p>
          <a:p>
            <a:pPr marL="208488" marR="2978" indent="-201042" algn="just" defTabSz="536113">
              <a:lnSpc>
                <a:spcPct val="100800"/>
              </a:lnSpc>
              <a:spcBef>
                <a:spcPts val="56"/>
              </a:spcBef>
              <a:buFont typeface="Arial" panose="020B0604020202020204" pitchFamily="34" charset="0"/>
              <a:buChar char="•"/>
            </a:pPr>
            <a:r>
              <a:rPr lang="en-US" sz="1173" spc="-3" dirty="0">
                <a:solidFill>
                  <a:srgbClr val="FFFFFF"/>
                </a:solidFill>
                <a:latin typeface="UPS Berlingske Sans Md" panose="02000603050000020004" pitchFamily="50" charset="0"/>
                <a:cs typeface="Lucida Sans Unicode"/>
              </a:rPr>
              <a:t>Be committed to sustainability </a:t>
            </a:r>
          </a:p>
          <a:p>
            <a:pPr marL="7446" marR="2978" algn="just" defTabSz="536113">
              <a:lnSpc>
                <a:spcPct val="100800"/>
              </a:lnSpc>
              <a:spcBef>
                <a:spcPts val="56"/>
              </a:spcBef>
            </a:pPr>
            <a:endParaRPr lang="en-US" sz="1173" spc="-3" dirty="0">
              <a:solidFill>
                <a:srgbClr val="FFFFFF"/>
              </a:solidFill>
              <a:latin typeface="UPS Berlingske Sans Md" panose="02000603050000020004" pitchFamily="50" charset="0"/>
              <a:cs typeface="Lucida Sans Unicode"/>
            </a:endParaRPr>
          </a:p>
          <a:p>
            <a:pPr marL="7446" marR="2978" algn="just" defTabSz="536113">
              <a:lnSpc>
                <a:spcPct val="100800"/>
              </a:lnSpc>
              <a:spcBef>
                <a:spcPts val="56"/>
              </a:spcBef>
            </a:pPr>
            <a:r>
              <a:rPr lang="en-US" sz="1173" spc="-3" dirty="0">
                <a:solidFill>
                  <a:srgbClr val="FFFFFF"/>
                </a:solidFill>
                <a:latin typeface="UPS Berlingske Sans Md" panose="02000603050000020004" pitchFamily="50" charset="0"/>
                <a:cs typeface="Lucida Sans Unicode"/>
              </a:rPr>
              <a:t>All the sessions will be conducted online </a:t>
            </a:r>
            <a:r>
              <a:rPr lang="en-US" sz="1173" b="1" spc="-3" dirty="0">
                <a:solidFill>
                  <a:srgbClr val="FFC000"/>
                </a:solidFill>
                <a:latin typeface="UPS Berlingske Sans Md" panose="02000603050000020004" pitchFamily="50" charset="0"/>
                <a:cs typeface="Lucida Sans Unicode"/>
              </a:rPr>
              <a:t>via Zoom and</a:t>
            </a:r>
            <a:r>
              <a:rPr lang="en-US" sz="1173" spc="-3" dirty="0">
                <a:solidFill>
                  <a:srgbClr val="FFFFFF"/>
                </a:solidFill>
                <a:latin typeface="UPS Berlingske Sans Md" panose="02000603050000020004" pitchFamily="50" charset="0"/>
                <a:cs typeface="Lucida Sans Unicode"/>
              </a:rPr>
              <a:t> </a:t>
            </a:r>
            <a:r>
              <a:rPr lang="en-US" sz="1173" b="1" spc="-3" dirty="0">
                <a:solidFill>
                  <a:srgbClr val="FFC000"/>
                </a:solidFill>
                <a:latin typeface="UPS Berlingske Sans Md" panose="02000603050000020004" pitchFamily="50" charset="0"/>
                <a:cs typeface="Lucida Sans Unicode"/>
              </a:rPr>
              <a:t>are</a:t>
            </a:r>
            <a:r>
              <a:rPr lang="en-US" sz="1173" spc="-3" dirty="0">
                <a:solidFill>
                  <a:srgbClr val="FFFFFF"/>
                </a:solidFill>
                <a:latin typeface="UPS Berlingske Sans Md" panose="02000603050000020004" pitchFamily="50" charset="0"/>
                <a:cs typeface="Lucida Sans Unicode"/>
              </a:rPr>
              <a:t> </a:t>
            </a:r>
            <a:r>
              <a:rPr lang="en-US" sz="1173" b="1" spc="-3" dirty="0">
                <a:solidFill>
                  <a:srgbClr val="FFC000"/>
                </a:solidFill>
                <a:latin typeface="UPS Berlingske Sans Md" panose="02000603050000020004" pitchFamily="50" charset="0"/>
                <a:cs typeface="Lucida Sans Unicode"/>
              </a:rPr>
              <a:t>free to attend</a:t>
            </a:r>
            <a:r>
              <a:rPr lang="en-US" sz="1173" spc="-3" dirty="0">
                <a:solidFill>
                  <a:srgbClr val="FFFF00"/>
                </a:solidFill>
                <a:latin typeface="UPS Berlingske Sans Md" panose="02000603050000020004" pitchFamily="50" charset="0"/>
                <a:cs typeface="Lucida Sans Unicode"/>
              </a:rPr>
              <a:t>.</a:t>
            </a:r>
            <a:endParaRPr lang="en-US" sz="1173" dirty="0">
              <a:solidFill>
                <a:srgbClr val="FFFF00"/>
              </a:solidFill>
              <a:latin typeface="UPS Berlingske Sans Md" panose="02000603050000020004" pitchFamily="50" charset="0"/>
              <a:cs typeface="Lucida Sans Unicode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60A1E2A-F7B4-44D1-AA08-735DE015F8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449"/>
          <a:stretch/>
        </p:blipFill>
        <p:spPr>
          <a:xfrm>
            <a:off x="680799" y="333417"/>
            <a:ext cx="910800" cy="921182"/>
          </a:xfrm>
          <a:prstGeom prst="rect">
            <a:avLst/>
          </a:prstGeom>
        </p:spPr>
      </p:pic>
      <p:sp>
        <p:nvSpPr>
          <p:cNvPr id="20" name="object 8">
            <a:extLst>
              <a:ext uri="{FF2B5EF4-FFF2-40B4-BE49-F238E27FC236}">
                <a16:creationId xmlns:a16="http://schemas.microsoft.com/office/drawing/2014/main" id="{29B4AB3A-69EC-47D1-B8E5-FD46EF9371B5}"/>
              </a:ext>
            </a:extLst>
          </p:cNvPr>
          <p:cNvSpPr txBox="1"/>
          <p:nvPr/>
        </p:nvSpPr>
        <p:spPr>
          <a:xfrm>
            <a:off x="1357772" y="1855350"/>
            <a:ext cx="5940650" cy="1165027"/>
          </a:xfrm>
          <a:prstGeom prst="rect">
            <a:avLst/>
          </a:prstGeom>
        </p:spPr>
        <p:txBody>
          <a:bodyPr vert="horz" wrap="square" lIns="0" tIns="7819" rIns="0" bIns="0" rtlCol="0">
            <a:normAutofit fontScale="87924"/>
          </a:bodyPr>
          <a:lstStyle/>
          <a:p>
            <a:pPr marL="7446" marR="2978" defTabSz="536113">
              <a:lnSpc>
                <a:spcPct val="100800"/>
              </a:lnSpc>
              <a:spcBef>
                <a:spcPts val="56"/>
              </a:spcBef>
              <a:defRPr/>
            </a:pPr>
            <a:r>
              <a:rPr lang="en-US" sz="1642" b="1" spc="-3" dirty="0">
                <a:solidFill>
                  <a:srgbClr val="FFFFFF"/>
                </a:solidFill>
                <a:latin typeface="UPS Berlingske Sans Md" panose="02000603050000020004"/>
                <a:cs typeface="Lucida Sans Unicode"/>
              </a:rPr>
              <a:t>A program designed to provide small and mid-sized businesses with tools to:</a:t>
            </a:r>
          </a:p>
          <a:p>
            <a:pPr marL="293196" marR="2978" indent="-285750" defTabSz="536113">
              <a:lnSpc>
                <a:spcPct val="100800"/>
              </a:lnSpc>
              <a:spcBef>
                <a:spcPts val="56"/>
              </a:spcBef>
              <a:buFontTx/>
              <a:buChar char="-"/>
              <a:defRPr/>
            </a:pPr>
            <a:r>
              <a:rPr lang="en-US" sz="1642" b="1" spc="-3" dirty="0">
                <a:solidFill>
                  <a:srgbClr val="FFFFFF"/>
                </a:solidFill>
                <a:latin typeface="UPS Berlingske Sans Md" panose="02000603050000020004"/>
                <a:cs typeface="Lucida Sans Unicode"/>
              </a:rPr>
              <a:t>integrate sustainability into their business practices and supply chains, </a:t>
            </a:r>
          </a:p>
          <a:p>
            <a:pPr marL="293196" marR="2978" indent="-285750" defTabSz="536113">
              <a:lnSpc>
                <a:spcPct val="100800"/>
              </a:lnSpc>
              <a:spcBef>
                <a:spcPts val="56"/>
              </a:spcBef>
              <a:buFontTx/>
              <a:buChar char="-"/>
              <a:defRPr/>
            </a:pPr>
            <a:r>
              <a:rPr lang="en-US" sz="1642" b="1" spc="-3" dirty="0">
                <a:solidFill>
                  <a:srgbClr val="FFFFFF"/>
                </a:solidFill>
                <a:latin typeface="UPS Berlingske Sans Md" panose="02000603050000020004"/>
                <a:cs typeface="Lucida Sans Unicode"/>
              </a:rPr>
              <a:t>access new markets, </a:t>
            </a:r>
          </a:p>
          <a:p>
            <a:pPr marL="293196" marR="2978" indent="-285750" defTabSz="536113">
              <a:lnSpc>
                <a:spcPct val="100800"/>
              </a:lnSpc>
              <a:spcBef>
                <a:spcPts val="56"/>
              </a:spcBef>
              <a:buFontTx/>
              <a:buChar char="-"/>
              <a:defRPr/>
            </a:pPr>
            <a:r>
              <a:rPr lang="en-US" sz="1642" b="1" spc="-3" dirty="0">
                <a:solidFill>
                  <a:srgbClr val="FFFFFF"/>
                </a:solidFill>
                <a:latin typeface="UPS Berlingske Sans Md" panose="02000603050000020004"/>
                <a:cs typeface="Lucida Sans Unicode"/>
              </a:rPr>
              <a:t>comply with environmental regulation, and </a:t>
            </a:r>
          </a:p>
          <a:p>
            <a:pPr marL="293196" marR="2978" indent="-285750" defTabSz="536113">
              <a:lnSpc>
                <a:spcPct val="100800"/>
              </a:lnSpc>
              <a:spcBef>
                <a:spcPts val="56"/>
              </a:spcBef>
              <a:buFontTx/>
              <a:buChar char="-"/>
              <a:defRPr/>
            </a:pPr>
            <a:r>
              <a:rPr lang="en-US" sz="1642" b="1" spc="-3" dirty="0">
                <a:solidFill>
                  <a:srgbClr val="FFFFFF"/>
                </a:solidFill>
                <a:latin typeface="UPS Berlingske Sans Md" panose="02000603050000020004"/>
                <a:cs typeface="Lucida Sans Unicode"/>
              </a:rPr>
              <a:t>certify their commitment to sustainability.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0B1527B-F7D3-44A7-87E4-89BDC2FE04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8235" y="5916166"/>
            <a:ext cx="928452" cy="576376"/>
          </a:xfrm>
          <a:prstGeom prst="rect">
            <a:avLst/>
          </a:prstGeom>
        </p:spPr>
      </p:pic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B3992404-62EF-43ED-BCDE-33D7BAC74C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520" y="5916166"/>
            <a:ext cx="924238" cy="54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0770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ab88c11-47de-4673-a444-74c1cb02444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8C906347CA56469614F6B3EF30FEFE" ma:contentTypeVersion="8" ma:contentTypeDescription="Create a new document." ma:contentTypeScope="" ma:versionID="519b5d37a300413d9ce93583afe732a5">
  <xsd:schema xmlns:xsd="http://www.w3.org/2001/XMLSchema" xmlns:xs="http://www.w3.org/2001/XMLSchema" xmlns:p="http://schemas.microsoft.com/office/2006/metadata/properties" xmlns:ns3="aab88c11-47de-4673-a444-74c1cb024447" xmlns:ns4="f983a126-0dee-4df8-92fe-ad58625ee306" targetNamespace="http://schemas.microsoft.com/office/2006/metadata/properties" ma:root="true" ma:fieldsID="c3fa491630e7241fc94088809493ef17" ns3:_="" ns4:_="">
    <xsd:import namespace="aab88c11-47de-4673-a444-74c1cb024447"/>
    <xsd:import namespace="f983a126-0dee-4df8-92fe-ad58625ee30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b88c11-47de-4673-a444-74c1cb0244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83a126-0dee-4df8-92fe-ad58625ee30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E4F0C4-5DB1-4A66-BC6E-E3B7749491EC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f983a126-0dee-4df8-92fe-ad58625ee306"/>
    <ds:schemaRef ds:uri="http://purl.org/dc/terms/"/>
    <ds:schemaRef ds:uri="http://www.w3.org/XML/1998/namespace"/>
    <ds:schemaRef ds:uri="http://schemas.openxmlformats.org/package/2006/metadata/core-properties"/>
    <ds:schemaRef ds:uri="aab88c11-47de-4673-a444-74c1cb024447"/>
  </ds:schemaRefs>
</ds:datastoreItem>
</file>

<file path=customXml/itemProps2.xml><?xml version="1.0" encoding="utf-8"?>
<ds:datastoreItem xmlns:ds="http://schemas.openxmlformats.org/officeDocument/2006/customXml" ds:itemID="{DCC2F2E4-DD83-4BCD-A55D-CC8A3EAC7A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6150DB-7239-4D4F-BD97-FD523B5A4D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b88c11-47de-4673-a444-74c1cb024447"/>
    <ds:schemaRef ds:uri="f983a126-0dee-4df8-92fe-ad58625ee3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152</Words>
  <Application>Microsoft Office PowerPoint</Application>
  <PresentationFormat>Widescreen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Times New Roman</vt:lpstr>
      <vt:lpstr>UPS Berlingske Sans Md</vt:lpstr>
      <vt:lpstr>UPS Berlingske Serif Tx</vt:lpstr>
      <vt:lpstr>1_Office Theme</vt:lpstr>
      <vt:lpstr>UPS Green Exporters Program Powered by UPS in collaboration with the International Chamber of Commerce (ICC)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UPS Green Exporters Programme 2022 Powered by UPS in collaboration with the International Chamber of Commerce (ICC)</dc:title>
  <dc:creator>Maria Boyce</dc:creator>
  <cp:lastModifiedBy>Erik Churchill</cp:lastModifiedBy>
  <cp:revision>4</cp:revision>
  <dcterms:created xsi:type="dcterms:W3CDTF">2022-09-05T15:56:07Z</dcterms:created>
  <dcterms:modified xsi:type="dcterms:W3CDTF">2023-06-05T16:47:31Z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0x0101001C8C906347CA56469614F6B3EF30FEFE</vt:lpwstr>
  </property>
  <property fmtid="{D5CDD505-2E9C-101B-9397-08002B2CF9AE}" pid="3" name="MediaServiceImageTags">
    <vt:lpwstr/>
  </property>
</Properties>
</file>